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452" r:id="rId2"/>
    <p:sldId id="499" r:id="rId3"/>
    <p:sldId id="500" r:id="rId4"/>
    <p:sldId id="501" r:id="rId5"/>
    <p:sldId id="508" r:id="rId6"/>
    <p:sldId id="502" r:id="rId7"/>
    <p:sldId id="503" r:id="rId8"/>
    <p:sldId id="504" r:id="rId9"/>
    <p:sldId id="505" r:id="rId10"/>
    <p:sldId id="509" r:id="rId11"/>
    <p:sldId id="510" r:id="rId12"/>
    <p:sldId id="511" r:id="rId13"/>
    <p:sldId id="512" r:id="rId14"/>
    <p:sldId id="515" r:id="rId15"/>
    <p:sldId id="513" r:id="rId16"/>
    <p:sldId id="514" r:id="rId17"/>
    <p:sldId id="506" r:id="rId18"/>
    <p:sldId id="50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4671" autoAdjust="0"/>
  </p:normalViewPr>
  <p:slideViewPr>
    <p:cSldViewPr>
      <p:cViewPr varScale="1">
        <p:scale>
          <a:sx n="56" d="100"/>
          <a:sy n="56" d="100"/>
        </p:scale>
        <p:origin x="14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9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7CDAAC5-14A0-458C-AC1E-37063B8366D0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7DB38D-A521-42F5-9C0A-6564AFB4AC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36429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AE218F9-963A-4361-B07D-C2967432509D}" type="slidenum">
              <a:rPr lang="ru-RU" altLang="ru-RU">
                <a:solidFill>
                  <a:srgbClr val="000000"/>
                </a:solidFill>
              </a:rPr>
              <a:pPr eaLnBrk="1" hangingPunct="1"/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80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D2357-EA3C-4BA4-9221-25F630094C32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995B7-38A8-4B42-AF38-A20C0913A3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2707632"/>
      </p:ext>
    </p:extLst>
  </p:cSld>
  <p:clrMapOvr>
    <a:masterClrMapping/>
  </p:clrMapOvr>
  <p:transition advClick="0" advTm="7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FBFD5-A868-457B-B4E6-9866C31E5FB3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1FA3C-F3F3-4788-9A39-D0E7089F1D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3361669"/>
      </p:ext>
    </p:extLst>
  </p:cSld>
  <p:clrMapOvr>
    <a:masterClrMapping/>
  </p:clrMapOvr>
  <p:transition advClick="0" advTm="7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A00C8-FB6A-496F-9F31-3B67B02AF73C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425E1-214D-4B6F-B947-F451DC4B3A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8592938"/>
      </p:ext>
    </p:extLst>
  </p:cSld>
  <p:clrMapOvr>
    <a:masterClrMapping/>
  </p:clrMapOvr>
  <p:transition advClick="0" advTm="7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CE655-3462-4699-AB3A-01C8EBA069CA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FC067-952A-46D6-A67F-4DAF5DD455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9939478"/>
      </p:ext>
    </p:extLst>
  </p:cSld>
  <p:clrMapOvr>
    <a:masterClrMapping/>
  </p:clrMapOvr>
  <p:transition advClick="0" advTm="7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83452-D005-4E63-8897-8E45351822D6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9EFCE-34FA-4F9E-909F-8B06A00329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2369357"/>
      </p:ext>
    </p:extLst>
  </p:cSld>
  <p:clrMapOvr>
    <a:masterClrMapping/>
  </p:clrMapOvr>
  <p:transition advClick="0" advTm="7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9B98A-9630-424E-9095-94790CCFCFF7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DD196-C28A-474B-B62E-EEAE337252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873834"/>
      </p:ext>
    </p:extLst>
  </p:cSld>
  <p:clrMapOvr>
    <a:masterClrMapping/>
  </p:clrMapOvr>
  <p:transition advClick="0" advTm="7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3B745-A1BD-4F10-A2A3-27640D7B09BA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00CB3-A888-4851-998D-35C7E20AD8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4604862"/>
      </p:ext>
    </p:extLst>
  </p:cSld>
  <p:clrMapOvr>
    <a:masterClrMapping/>
  </p:clrMapOvr>
  <p:transition advClick="0" advTm="7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8D4DB-2D54-47AD-8AE0-2824AE926F39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2AB2A-3BDA-42B1-8CA9-EDF7FA6B07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9498155"/>
      </p:ext>
    </p:extLst>
  </p:cSld>
  <p:clrMapOvr>
    <a:masterClrMapping/>
  </p:clrMapOvr>
  <p:transition advClick="0" advTm="7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14B56-81A3-4FE6-B877-56C9641622D9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17DB3-515C-45FA-8D76-242525A038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0078044"/>
      </p:ext>
    </p:extLst>
  </p:cSld>
  <p:clrMapOvr>
    <a:masterClrMapping/>
  </p:clrMapOvr>
  <p:transition advClick="0" advTm="7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8DB53-35F6-4877-B5D8-8F39B68A0B20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B9DA4-94F3-4211-819C-54AAB70C23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9965183"/>
      </p:ext>
    </p:extLst>
  </p:cSld>
  <p:clrMapOvr>
    <a:masterClrMapping/>
  </p:clrMapOvr>
  <p:transition advClick="0" advTm="7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7FFF6-F817-4E95-B722-D6C1885E2BD4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E423AB4C-7643-4859-BA8E-3DFE463C29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4658744"/>
      </p:ext>
    </p:extLst>
  </p:cSld>
  <p:clrMapOvr>
    <a:masterClrMapping/>
  </p:clrMapOvr>
  <p:transition advClick="0" advTm="7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219214-159A-43BF-A6D5-F65FAC5E4751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1EAEE"/>
                </a:solidFill>
                <a:latin typeface="Constantia" panose="02030602050306030303" pitchFamily="18" charset="0"/>
              </a:defRPr>
            </a:lvl1pPr>
          </a:lstStyle>
          <a:p>
            <a:fld id="{1C92D320-3790-449E-89A2-992AF65FA8FA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7" r:id="rId1"/>
    <p:sldLayoutId id="2147483836" r:id="rId2"/>
    <p:sldLayoutId id="2147483835" r:id="rId3"/>
    <p:sldLayoutId id="2147483834" r:id="rId4"/>
    <p:sldLayoutId id="2147483833" r:id="rId5"/>
    <p:sldLayoutId id="2147483832" r:id="rId6"/>
    <p:sldLayoutId id="2147483831" r:id="rId7"/>
    <p:sldLayoutId id="2147483830" r:id="rId8"/>
    <p:sldLayoutId id="2147483838" r:id="rId9"/>
    <p:sldLayoutId id="2147483829" r:id="rId10"/>
    <p:sldLayoutId id="2147483828" r:id="rId11"/>
  </p:sldLayoutIdLst>
  <p:transition advClick="0" advTm="7000"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229600" cy="6337300"/>
          </a:xfrm>
        </p:spPr>
        <p:txBody>
          <a:bodyPr anchor="ctr"/>
          <a:lstStyle/>
          <a:p>
            <a:pPr algn="r">
              <a:defRPr/>
            </a:pPr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Факультет </a:t>
            </a:r>
            <a:b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клинической психологии</a:t>
            </a:r>
            <a:b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Оренбургского государственного</a:t>
            </a:r>
            <a:b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медицинского университета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logo"/>
          <p:cNvPicPr>
            <a:picLocks noChangeAspect="1" noChangeArrowheads="1"/>
          </p:cNvPicPr>
          <p:nvPr/>
        </p:nvPicPr>
        <p:blipFill>
          <a:blip r:embed="rId2">
            <a:lum bright="-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49725"/>
            <a:ext cx="2665412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Свои знания мы черпаем в научной библиотеке  университета</a:t>
            </a:r>
            <a:endParaRPr lang="ru-RU"/>
          </a:p>
        </p:txBody>
      </p:sp>
      <p:pic>
        <p:nvPicPr>
          <p:cNvPr id="12291" name="Picture 4" descr="cher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773238"/>
            <a:ext cx="28702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Слайд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5472112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В тишине читального зала можно готовиться к занятиям</a:t>
            </a:r>
            <a:endParaRPr lang="ru-RU"/>
          </a:p>
        </p:txBody>
      </p:sp>
      <p:pic>
        <p:nvPicPr>
          <p:cNvPr id="13315" name="Picture 4" descr="6конференция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" b="17839"/>
          <a:stretch>
            <a:fillRect/>
          </a:stretch>
        </p:blipFill>
        <p:spPr bwMode="auto">
          <a:xfrm>
            <a:off x="611188" y="1484313"/>
            <a:ext cx="7848600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828675"/>
          </a:xfrm>
          <a:noFill/>
        </p:spPr>
        <p:txBody>
          <a:bodyPr lIns="91440" rIns="91440" bIns="45720"/>
          <a:lstStyle/>
          <a:p>
            <a:pPr algn="ctr"/>
            <a:r>
              <a:rPr lang="ru-RU" altLang="ru-RU" smtClean="0"/>
              <a:t>Общежития ОрГМУ</a:t>
            </a:r>
          </a:p>
        </p:txBody>
      </p:sp>
      <p:pic>
        <p:nvPicPr>
          <p:cNvPr id="14339" name="Picture 7" descr="obs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8863"/>
            <a:ext cx="5040313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obsh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924175"/>
            <a:ext cx="525621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obsh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981075"/>
            <a:ext cx="51117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404813"/>
            <a:ext cx="8362950" cy="684212"/>
          </a:xfrm>
          <a:noFill/>
        </p:spPr>
        <p:txBody>
          <a:bodyPr lIns="91440" rIns="91440" bIns="45720"/>
          <a:lstStyle/>
          <a:p>
            <a:pPr algn="ctr"/>
            <a:r>
              <a:rPr lang="ru-RU" altLang="ru-RU" sz="3000" smtClean="0"/>
              <a:t>Спортивные секции</a:t>
            </a:r>
            <a:br>
              <a:rPr lang="ru-RU" altLang="ru-RU" sz="3000" smtClean="0"/>
            </a:br>
            <a:r>
              <a:rPr lang="ru-RU" altLang="ru-RU" sz="3000" smtClean="0"/>
              <a:t>СОЦ «Гиппократ»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2205038"/>
            <a:ext cx="1882775" cy="541337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mtClean="0"/>
              <a:t>Бадминтон</a:t>
            </a:r>
          </a:p>
        </p:txBody>
      </p:sp>
      <p:sp>
        <p:nvSpPr>
          <p:cNvPr id="15364" name="Rectangle 4"/>
          <p:cNvSpPr>
            <a:spLocks/>
          </p:cNvSpPr>
          <p:nvPr/>
        </p:nvSpPr>
        <p:spPr bwMode="auto">
          <a:xfrm>
            <a:off x="2339975" y="2781300"/>
            <a:ext cx="18002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None/>
            </a:pPr>
            <a:r>
              <a:rPr lang="ru-RU" altLang="ru-RU" sz="2600">
                <a:latin typeface="Constantia" panose="02030602050306030303" pitchFamily="18" charset="0"/>
              </a:rPr>
              <a:t>Баскетбол</a:t>
            </a:r>
          </a:p>
        </p:txBody>
      </p:sp>
      <p:sp>
        <p:nvSpPr>
          <p:cNvPr id="15365" name="Rectangle 5"/>
          <p:cNvSpPr>
            <a:spLocks/>
          </p:cNvSpPr>
          <p:nvPr/>
        </p:nvSpPr>
        <p:spPr bwMode="auto">
          <a:xfrm>
            <a:off x="4427538" y="2781300"/>
            <a:ext cx="188277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None/>
            </a:pPr>
            <a:r>
              <a:rPr lang="ru-RU" altLang="ru-RU" sz="2600">
                <a:latin typeface="Constantia" panose="02030602050306030303" pitchFamily="18" charset="0"/>
              </a:rPr>
              <a:t>Волейбол</a:t>
            </a:r>
          </a:p>
        </p:txBody>
      </p:sp>
      <p:sp>
        <p:nvSpPr>
          <p:cNvPr id="15366" name="Rectangle 6"/>
          <p:cNvSpPr>
            <a:spLocks/>
          </p:cNvSpPr>
          <p:nvPr/>
        </p:nvSpPr>
        <p:spPr bwMode="auto">
          <a:xfrm>
            <a:off x="6732588" y="2205038"/>
            <a:ext cx="188277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None/>
            </a:pPr>
            <a:r>
              <a:rPr lang="ru-RU" altLang="ru-RU" sz="2600">
                <a:latin typeface="Constantia" panose="02030602050306030303" pitchFamily="18" charset="0"/>
              </a:rPr>
              <a:t>Дартс</a:t>
            </a:r>
          </a:p>
        </p:txBody>
      </p:sp>
      <p:sp>
        <p:nvSpPr>
          <p:cNvPr id="15367" name="Rectangle 7"/>
          <p:cNvSpPr>
            <a:spLocks/>
          </p:cNvSpPr>
          <p:nvPr/>
        </p:nvSpPr>
        <p:spPr bwMode="auto">
          <a:xfrm>
            <a:off x="250825" y="5949950"/>
            <a:ext cx="2016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None/>
            </a:pPr>
            <a:r>
              <a:rPr lang="ru-RU" altLang="ru-RU" sz="2000">
                <a:latin typeface="Constantia" panose="02030602050306030303" pitchFamily="18" charset="0"/>
              </a:rPr>
              <a:t>Гиревой спорт</a:t>
            </a:r>
          </a:p>
        </p:txBody>
      </p:sp>
      <p:sp>
        <p:nvSpPr>
          <p:cNvPr id="15368" name="Rectangle 8"/>
          <p:cNvSpPr>
            <a:spLocks/>
          </p:cNvSpPr>
          <p:nvPr/>
        </p:nvSpPr>
        <p:spPr bwMode="auto">
          <a:xfrm>
            <a:off x="2555875" y="5084763"/>
            <a:ext cx="13684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None/>
            </a:pPr>
            <a:r>
              <a:rPr lang="ru-RU" altLang="ru-RU" sz="2600">
                <a:latin typeface="Constantia" panose="02030602050306030303" pitchFamily="18" charset="0"/>
              </a:rPr>
              <a:t>Лапта</a:t>
            </a:r>
          </a:p>
        </p:txBody>
      </p:sp>
      <p:sp>
        <p:nvSpPr>
          <p:cNvPr id="15369" name="Rectangle 9"/>
          <p:cNvSpPr>
            <a:spLocks/>
          </p:cNvSpPr>
          <p:nvPr/>
        </p:nvSpPr>
        <p:spPr bwMode="auto">
          <a:xfrm>
            <a:off x="4427538" y="5084763"/>
            <a:ext cx="188277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None/>
            </a:pPr>
            <a:r>
              <a:rPr lang="ru-RU" altLang="ru-RU" sz="2600">
                <a:latin typeface="Constantia" panose="02030602050306030303" pitchFamily="18" charset="0"/>
              </a:rPr>
              <a:t>Фитнес</a:t>
            </a:r>
          </a:p>
        </p:txBody>
      </p:sp>
      <p:sp>
        <p:nvSpPr>
          <p:cNvPr id="15370" name="Rectangle 11"/>
          <p:cNvSpPr>
            <a:spLocks/>
          </p:cNvSpPr>
          <p:nvPr/>
        </p:nvSpPr>
        <p:spPr bwMode="auto">
          <a:xfrm>
            <a:off x="6588125" y="6021388"/>
            <a:ext cx="23050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None/>
            </a:pPr>
            <a:r>
              <a:rPr lang="ru-RU" altLang="ru-RU">
                <a:latin typeface="Constantia" panose="02030602050306030303" pitchFamily="18" charset="0"/>
              </a:rPr>
              <a:t>Настольный теннис</a:t>
            </a:r>
          </a:p>
        </p:txBody>
      </p:sp>
      <p:pic>
        <p:nvPicPr>
          <p:cNvPr id="15371" name="Picture 12" descr="ee2132b436fdf2551d3c9c5c8fd68b73_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3" descr="2cd457d9d226bd83dc78b3603c1a8fd0_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557338"/>
            <a:ext cx="1905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4" descr="b1f40bd2796c35fa8062d0f6df09e4fd_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557338"/>
            <a:ext cx="1905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5" descr="b2b9c525f7c1bb49a335e91be11dad8b_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65625"/>
            <a:ext cx="187325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6" descr="3b60a9d0a2cdf8ec6bbcadc3a6ddff94_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765175"/>
            <a:ext cx="201612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7" descr="0a0ad529e93f57f85e15802b10ac6d71_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716338"/>
            <a:ext cx="1800225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8" descr="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437063"/>
            <a:ext cx="2089150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19" descr="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716338"/>
            <a:ext cx="2014537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350"/>
            <a:ext cx="8229600" cy="11128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/>
              <a:t>В здоровом теле, здоровый дух… </a:t>
            </a:r>
            <a:br>
              <a:rPr lang="ru-RU" sz="3600" dirty="0" smtClean="0"/>
            </a:br>
            <a:r>
              <a:rPr lang="ru-RU" sz="3600" dirty="0" smtClean="0"/>
              <a:t>На занятиях по физической культуре</a:t>
            </a:r>
            <a:endParaRPr lang="ru-RU" sz="3600" dirty="0"/>
          </a:p>
        </p:txBody>
      </p:sp>
      <p:pic>
        <p:nvPicPr>
          <p:cNvPr id="16387" name="Picture 4" descr="p18id6fj1q1soacd11e651crqkgu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27488"/>
            <a:ext cx="38893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p18id6fj1svufcqd1rmfeot1cs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05263"/>
            <a:ext cx="3960812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p18id6fj1u6qe1lf67c1pq91q4q1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268413"/>
            <a:ext cx="338455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 descr="p18indns4c19jr1e0fn3rmndi4m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338455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2"/>
          <p:cNvSpPr>
            <a:spLocks noGrp="1"/>
          </p:cNvSpPr>
          <p:nvPr>
            <p:ph type="title"/>
          </p:nvPr>
        </p:nvSpPr>
        <p:spPr>
          <a:xfrm>
            <a:off x="474663" y="4763"/>
            <a:ext cx="8229600" cy="1042987"/>
          </a:xfrm>
        </p:spPr>
        <p:txBody>
          <a:bodyPr/>
          <a:lstStyle/>
          <a:p>
            <a:pPr algn="ctr"/>
            <a:r>
              <a:rPr lang="ru-RU" altLang="ru-RU" smtClean="0"/>
              <a:t>В тренажерном зале</a:t>
            </a:r>
          </a:p>
        </p:txBody>
      </p:sp>
      <p:pic>
        <p:nvPicPr>
          <p:cNvPr id="17411" name="Picture 2" descr="E:\Фото ОрГМА\Fizvospit\DSCN357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196975"/>
            <a:ext cx="4465637" cy="3008313"/>
          </a:xfrm>
        </p:spPr>
      </p:pic>
      <p:pic>
        <p:nvPicPr>
          <p:cNvPr id="17412" name="Picture 4" descr="p18id5sbhfmg51f58b601c5q1o2k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435350"/>
            <a:ext cx="4249737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_DSC00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196975"/>
            <a:ext cx="3051175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_DSC00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437063"/>
            <a:ext cx="3122612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  <a:noFill/>
        </p:spPr>
        <p:txBody>
          <a:bodyPr lIns="91440" rIns="91440" bIns="45720"/>
          <a:lstStyle/>
          <a:p>
            <a:pPr algn="ctr"/>
            <a:r>
              <a:rPr lang="ru-RU" altLang="ru-RU" smtClean="0"/>
              <a:t>Театр СТЭМ «Горицвет»</a:t>
            </a:r>
          </a:p>
        </p:txBody>
      </p:sp>
      <p:pic>
        <p:nvPicPr>
          <p:cNvPr id="18435" name="Picture 4" descr="dc240c00d724ca0776b18bf8d646678c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8135937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4652963"/>
            <a:ext cx="8740775" cy="20701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b="1" smtClean="0"/>
              <a:t>    Выпускники факультета успешно работают в учреждениях здравоохранения, органах МВД и УИН, коммерческих структурах, а также в образовательных учреждениях, в том числе в качестве преподавателей  университета</a:t>
            </a: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800225"/>
            <a:ext cx="4392613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214313" y="214313"/>
            <a:ext cx="85725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 b="1">
                <a:solidFill>
                  <a:srgbClr val="FFFFFF"/>
                </a:solidFill>
              </a:rPr>
              <a:t>По окончании обучения выдается диплом государственного образца по специальности «Клиническая психология», квалификация - психолог, клинический психолог, преподаватель психологии </a:t>
            </a:r>
          </a:p>
        </p:txBody>
      </p:sp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57438"/>
            <a:ext cx="8229600" cy="1285875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 spd="slow" advClick="0" advTm="8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42875"/>
            <a:ext cx="8229600" cy="4495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z="2800" smtClean="0"/>
          </a:p>
          <a:p>
            <a:pPr eaLnBrk="1" hangingPunct="1"/>
            <a:r>
              <a:rPr lang="ru-RU" altLang="ru-RU" sz="2800" smtClean="0"/>
              <a:t>Как самостоятельный вид профессионального образования в России, клиническая психология насчитывает всего 10 лет </a:t>
            </a:r>
          </a:p>
          <a:p>
            <a:pPr eaLnBrk="1" hangingPunct="1">
              <a:buFontTx/>
              <a:buNone/>
            </a:pPr>
            <a:r>
              <a:rPr lang="ru-RU" altLang="ru-RU" sz="2800" smtClean="0"/>
              <a:t>    В ОрГМУ факультет был открыт  в 2002г.</a:t>
            </a:r>
          </a:p>
          <a:p>
            <a:pPr eaLnBrk="1" hangingPunct="1">
              <a:buFontTx/>
              <a:buNone/>
            </a:pPr>
            <a:endParaRPr lang="ru-RU" altLang="ru-RU" sz="2800" smtClean="0"/>
          </a:p>
          <a:p>
            <a:pPr eaLnBrk="1" hangingPunct="1"/>
            <a:r>
              <a:rPr lang="ru-RU" altLang="ru-RU" sz="2800" smtClean="0"/>
              <a:t>Факультет успешно прошёл две экспертизы Федеральной службы по надзору в сфере образования и науки</a:t>
            </a:r>
          </a:p>
        </p:txBody>
      </p:sp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357188" y="2857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123" name="TextBox 7"/>
          <p:cNvSpPr txBox="1">
            <a:spLocks noChangeArrowheads="1"/>
          </p:cNvSpPr>
          <p:nvPr/>
        </p:nvSpPr>
        <p:spPr bwMode="auto">
          <a:xfrm>
            <a:off x="428625" y="214313"/>
            <a:ext cx="8286750" cy="51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3399FF"/>
                </a:solidFill>
              </a:rPr>
              <a:t>	</a:t>
            </a:r>
          </a:p>
          <a:p>
            <a:pPr algn="just" eaLnBrk="1" hangingPunct="1"/>
            <a:r>
              <a:rPr lang="ru-RU" altLang="ru-RU" sz="2400" b="1">
                <a:solidFill>
                  <a:srgbClr val="3399FF"/>
                </a:solidFill>
              </a:rPr>
              <a:t>	</a:t>
            </a:r>
            <a:r>
              <a:rPr lang="ru-RU" altLang="ru-RU" sz="2800" b="1">
                <a:solidFill>
                  <a:srgbClr val="FF0000"/>
                </a:solidFill>
              </a:rPr>
              <a:t>Клиническая психология </a:t>
            </a:r>
            <a:r>
              <a:rPr lang="ru-RU" altLang="ru-RU" sz="2800" b="1">
                <a:solidFill>
                  <a:srgbClr val="FFFFFF"/>
                </a:solidFill>
              </a:rPr>
              <a:t>— специальность широкого профиля, имеющая межотраслевой характер и участвующая в решении комплекса задач в системе образования, в социальной помощи населению, в оказании помощи семьям, детям и в гуманистических акциях и т.д.  </a:t>
            </a:r>
          </a:p>
          <a:p>
            <a:pPr algn="just" eaLnBrk="1" hangingPunct="1"/>
            <a:endParaRPr lang="ru-RU" altLang="ru-RU" sz="2800" b="1">
              <a:solidFill>
                <a:srgbClr val="FFFFFF"/>
              </a:solidFill>
            </a:endParaRPr>
          </a:p>
          <a:p>
            <a:pPr algn="just" eaLnBrk="1" hangingPunct="1"/>
            <a:r>
              <a:rPr lang="ru-RU" altLang="ru-RU" sz="2800" b="1">
                <a:solidFill>
                  <a:srgbClr val="FF0000"/>
                </a:solidFill>
              </a:rPr>
              <a:t>     Однако, основной объём задач клинической психологии приходится на сферу здравоохранения </a:t>
            </a:r>
          </a:p>
        </p:txBody>
      </p:sp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989138"/>
            <a:ext cx="2020887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323850" y="188913"/>
            <a:ext cx="8640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FF"/>
                </a:solidFill>
              </a:rPr>
              <a:t>На факультете  три специализированные кафедры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60575"/>
            <a:ext cx="241141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0" y="1125538"/>
            <a:ext cx="27717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FFFF"/>
                </a:solidFill>
              </a:rPr>
              <a:t>Кафедра</a:t>
            </a:r>
          </a:p>
          <a:p>
            <a:pPr algn="ctr" eaLnBrk="1" hangingPunct="1"/>
            <a:r>
              <a:rPr lang="ru-RU" altLang="ru-RU" b="1">
                <a:solidFill>
                  <a:srgbClr val="FFFFFF"/>
                </a:solidFill>
              </a:rPr>
              <a:t>общей психологии </a:t>
            </a: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0" y="4941888"/>
            <a:ext cx="2879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FFFF"/>
                </a:solidFill>
              </a:rPr>
              <a:t>заведующий кафедрой </a:t>
            </a:r>
          </a:p>
          <a:p>
            <a:pPr algn="ctr" eaLnBrk="1" hangingPunct="1"/>
            <a:r>
              <a:rPr lang="ru-RU" altLang="ru-RU" b="1">
                <a:solidFill>
                  <a:srgbClr val="FFFFFF"/>
                </a:solidFill>
              </a:rPr>
              <a:t>доцент Л.В. Маликов</a:t>
            </a:r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5651500" y="1052513"/>
            <a:ext cx="3492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FFFF"/>
                </a:solidFill>
              </a:rPr>
              <a:t>Кафедра психиатрии,</a:t>
            </a:r>
          </a:p>
          <a:p>
            <a:pPr algn="ctr" eaLnBrk="1" hangingPunct="1"/>
            <a:r>
              <a:rPr lang="ru-RU" altLang="ru-RU" b="1">
                <a:solidFill>
                  <a:srgbClr val="FFFFFF"/>
                </a:solidFill>
              </a:rPr>
              <a:t>наркологии, психотерапии</a:t>
            </a:r>
          </a:p>
          <a:p>
            <a:pPr algn="ctr" eaLnBrk="1" hangingPunct="1"/>
            <a:r>
              <a:rPr lang="ru-RU" altLang="ru-RU" b="1">
                <a:solidFill>
                  <a:srgbClr val="FFFFFF"/>
                </a:solidFill>
              </a:rPr>
              <a:t>и клинической психологии</a:t>
            </a:r>
          </a:p>
        </p:txBody>
      </p:sp>
      <p:sp>
        <p:nvSpPr>
          <p:cNvPr id="6152" name="TextBox 7"/>
          <p:cNvSpPr txBox="1">
            <a:spLocks noChangeArrowheads="1"/>
          </p:cNvSpPr>
          <p:nvPr/>
        </p:nvSpPr>
        <p:spPr bwMode="auto">
          <a:xfrm>
            <a:off x="6224588" y="5013325"/>
            <a:ext cx="2919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FFFF"/>
                </a:solidFill>
              </a:rPr>
              <a:t>заведующий кафедрой</a:t>
            </a:r>
          </a:p>
          <a:p>
            <a:pPr algn="ctr" eaLnBrk="1" hangingPunct="1"/>
            <a:r>
              <a:rPr lang="ru-RU" altLang="ru-RU" b="1">
                <a:solidFill>
                  <a:srgbClr val="FFFFFF"/>
                </a:solidFill>
              </a:rPr>
              <a:t>профессор В.А. Дереча</a:t>
            </a:r>
          </a:p>
        </p:txBody>
      </p:sp>
      <p:sp>
        <p:nvSpPr>
          <p:cNvPr id="6153" name="Прямоугольник 9"/>
          <p:cNvSpPr>
            <a:spLocks noChangeArrowheads="1"/>
          </p:cNvSpPr>
          <p:nvPr/>
        </p:nvSpPr>
        <p:spPr bwMode="auto">
          <a:xfrm>
            <a:off x="2700338" y="1916113"/>
            <a:ext cx="3527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Кафедра клинической психологии и психотерапии</a:t>
            </a:r>
          </a:p>
        </p:txBody>
      </p:sp>
      <p:pic>
        <p:nvPicPr>
          <p:cNvPr id="6154" name="Picture 11" descr="Антохин 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36838"/>
            <a:ext cx="22193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Прямоугольник 11"/>
          <p:cNvSpPr>
            <a:spLocks noChangeArrowheads="1"/>
          </p:cNvSpPr>
          <p:nvPr/>
        </p:nvSpPr>
        <p:spPr bwMode="auto">
          <a:xfrm>
            <a:off x="2916238" y="5661025"/>
            <a:ext cx="3024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Заведующий кафедрой</a:t>
            </a:r>
          </a:p>
          <a:p>
            <a:pPr eaLnBrk="1" hangingPunct="1"/>
            <a:r>
              <a:rPr lang="ru-RU" altLang="ru-RU"/>
              <a:t> доцент Е.Ю. Антохин</a:t>
            </a:r>
          </a:p>
        </p:txBody>
      </p:sp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250825" y="188913"/>
            <a:ext cx="85693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/>
              <a:t>Базами практик являются</a:t>
            </a:r>
          </a:p>
          <a:p>
            <a:pPr algn="ctr" eaLnBrk="1" hangingPunct="1"/>
            <a:r>
              <a:rPr lang="ru-RU" altLang="ru-RU" sz="2400"/>
              <a:t> 7 лечебно-профилактических учреждений г. Оренбурга, </a:t>
            </a:r>
          </a:p>
          <a:p>
            <a:pPr algn="ctr" eaLnBrk="1" hangingPunct="1"/>
            <a:r>
              <a:rPr lang="ru-RU" altLang="ru-RU" sz="2400"/>
              <a:t>центр социально-психологической реабилитации </a:t>
            </a:r>
          </a:p>
          <a:p>
            <a:pPr algn="ctr" eaLnBrk="1" hangingPunct="1"/>
            <a:r>
              <a:rPr lang="ru-RU" altLang="ru-RU" sz="2400"/>
              <a:t>2 специальных (коррекционных) образовательных учреждения</a:t>
            </a:r>
          </a:p>
        </p:txBody>
      </p:sp>
      <p:pic>
        <p:nvPicPr>
          <p:cNvPr id="7171" name="Picture 2" descr="http://ts2.mm.bing.net/th?id=JN.TjzixpTl6V4Udr5P%2FVRh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92375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http://www.narko56.ru/templates/it_tribune/images/header_chi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36" b="5501"/>
          <a:stretch>
            <a:fillRect/>
          </a:stretch>
        </p:blipFill>
        <p:spPr bwMode="auto">
          <a:xfrm>
            <a:off x="2987675" y="4797425"/>
            <a:ext cx="27654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&amp;Scy;&amp;tcy;&amp;acy;&amp;tscy;&amp;icy;&amp;ocy;&amp;ncy;&amp;acy;&amp;r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420938"/>
            <a:ext cx="30226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&amp;zcy;&amp;dcy;&amp;acy;&amp;ncy;&amp;icy;&amp;iecy; &amp;gcy;&amp;lcy;&amp;acy;&amp;vcy;&amp;ncy;&amp;ocy;&amp;gcy;&amp;ocy; &amp;kcy;&amp;ocy;&amp;rcy;&amp;pcy;&amp;ucy;&amp;scy;&amp;acy; &amp;Gcy;&amp;Ucy;&amp;Zcy; &quot;&amp;Ocy;&amp;Ocy;&amp;Kcy;&amp;Pcy;&amp;Gcy;&amp;Vcy;&amp;Vcy;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636838"/>
            <a:ext cx="23812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Мои документы\фото кафедра\фотографии сайт\психотерапевтическое отделе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E:\Мои документы\фото кафедра\фотографии сайт\Печать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313"/>
            <a:ext cx="4303713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642938" y="2928938"/>
            <a:ext cx="79295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000" b="1">
              <a:solidFill>
                <a:srgbClr val="FFFFFF"/>
              </a:solidFill>
            </a:endParaRPr>
          </a:p>
          <a:p>
            <a:pPr algn="ctr" eaLnBrk="1" hangingPunct="1"/>
            <a:endParaRPr lang="ru-RU" altLang="ru-RU" sz="2000" b="1">
              <a:solidFill>
                <a:srgbClr val="FFFFFF"/>
              </a:solidFill>
            </a:endParaRPr>
          </a:p>
          <a:p>
            <a:pPr algn="ctr" eaLnBrk="1" hangingPunct="1"/>
            <a:r>
              <a:rPr lang="ru-RU" altLang="ru-RU" sz="2000" b="1">
                <a:solidFill>
                  <a:srgbClr val="FFFFFF"/>
                </a:solidFill>
              </a:rPr>
              <a:t>Одной из основных баз факультета является </a:t>
            </a:r>
          </a:p>
          <a:p>
            <a:pPr algn="ctr" eaLnBrk="1" hangingPunct="1"/>
            <a:r>
              <a:rPr lang="ru-RU" altLang="ru-RU" sz="2000" b="1">
                <a:solidFill>
                  <a:srgbClr val="FFFFFF"/>
                </a:solidFill>
              </a:rPr>
              <a:t>Центр психического здоровья, </a:t>
            </a:r>
          </a:p>
          <a:p>
            <a:pPr algn="ctr" eaLnBrk="1" hangingPunct="1"/>
            <a:r>
              <a:rPr lang="ru-RU" altLang="ru-RU" sz="2000" b="1">
                <a:solidFill>
                  <a:srgbClr val="FFFFFF"/>
                </a:solidFill>
              </a:rPr>
              <a:t>где проводятся занятия со студентами </a:t>
            </a:r>
            <a:r>
              <a:rPr lang="en-US" altLang="ru-RU" sz="2000" b="1">
                <a:solidFill>
                  <a:srgbClr val="FFFFFF"/>
                </a:solidFill>
              </a:rPr>
              <a:t>III-V </a:t>
            </a:r>
            <a:r>
              <a:rPr lang="ru-RU" altLang="ru-RU" sz="2000" b="1">
                <a:solidFill>
                  <a:srgbClr val="FFFFFF"/>
                </a:solidFill>
              </a:rPr>
              <a:t>курсов, </a:t>
            </a:r>
          </a:p>
          <a:p>
            <a:pPr algn="ctr" eaLnBrk="1" hangingPunct="1"/>
            <a:r>
              <a:rPr lang="ru-RU" altLang="ru-RU" sz="2000" b="1">
                <a:solidFill>
                  <a:srgbClr val="FFFFFF"/>
                </a:solidFill>
              </a:rPr>
              <a:t>а также консультативный и психотерапевтический </a:t>
            </a:r>
          </a:p>
          <a:p>
            <a:pPr algn="ctr" eaLnBrk="1" hangingPunct="1"/>
            <a:r>
              <a:rPr lang="ru-RU" altLang="ru-RU" sz="2000" b="1">
                <a:solidFill>
                  <a:srgbClr val="FFFFFF"/>
                </a:solidFill>
              </a:rPr>
              <a:t>прием пациентов </a:t>
            </a:r>
          </a:p>
        </p:txBody>
      </p:sp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285750" y="142875"/>
            <a:ext cx="8572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>
                <a:solidFill>
                  <a:srgbClr val="FFFFFF"/>
                </a:solidFill>
              </a:rPr>
              <a:t>Специальность клинического психолога требует овладения практическими навыками психологической работы со здоровыми или  больными людьми</a:t>
            </a: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4214813" y="1000125"/>
            <a:ext cx="4714875" cy="45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FFFF"/>
                </a:solidFill>
              </a:rPr>
              <a:t>Овладение такими навыками осуществляется</a:t>
            </a:r>
          </a:p>
          <a:p>
            <a:pPr algn="ctr" eaLnBrk="1" hangingPunct="1"/>
            <a:endParaRPr lang="ru-RU" altLang="ru-RU" b="1">
              <a:solidFill>
                <a:srgbClr val="FFFFFF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b="1">
                <a:solidFill>
                  <a:srgbClr val="FFFFFF"/>
                </a:solidFill>
              </a:rPr>
              <a:t>- </a:t>
            </a:r>
            <a:r>
              <a:rPr lang="ru-RU" altLang="ru-RU" b="1" i="1">
                <a:solidFill>
                  <a:srgbClr val="FFFFFF"/>
                </a:solidFill>
              </a:rPr>
              <a:t>на практических занятиях</a:t>
            </a:r>
            <a:r>
              <a:rPr lang="ru-RU" altLang="ru-RU" b="1">
                <a:solidFill>
                  <a:srgbClr val="FFFFFF"/>
                </a:solidFill>
              </a:rPr>
              <a:t> в классах или непосредственно в больницах, школах, центрах реабилитации и т.п.;</a:t>
            </a:r>
          </a:p>
          <a:p>
            <a:pPr algn="just" eaLnBrk="1" hangingPunct="1">
              <a:lnSpc>
                <a:spcPct val="80000"/>
              </a:lnSpc>
            </a:pPr>
            <a:endParaRPr lang="ru-RU" altLang="ru-RU" b="1">
              <a:solidFill>
                <a:srgbClr val="FFFFFF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b="1">
                <a:solidFill>
                  <a:srgbClr val="FFFFFF"/>
                </a:solidFill>
              </a:rPr>
              <a:t>- </a:t>
            </a:r>
            <a:r>
              <a:rPr lang="ru-RU" altLang="ru-RU" b="1" i="1">
                <a:solidFill>
                  <a:srgbClr val="FFFFFF"/>
                </a:solidFill>
              </a:rPr>
              <a:t>на специальных практикумах </a:t>
            </a:r>
            <a:r>
              <a:rPr lang="ru-RU" altLang="ru-RU" b="1">
                <a:solidFill>
                  <a:srgbClr val="FFFFFF"/>
                </a:solidFill>
              </a:rPr>
              <a:t>по экстремальной и кризисной психоло-гии, патопсихологии,  нейропсихоло-гии, психотерапии и психологическому консультированию, семейной психо-логии, сексуальной психологии и </a:t>
            </a:r>
          </a:p>
          <a:p>
            <a:pPr algn="just" eaLnBrk="1" hangingPunct="1">
              <a:lnSpc>
                <a:spcPct val="80000"/>
              </a:lnSpc>
            </a:pPr>
            <a:endParaRPr lang="ru-RU" altLang="ru-RU" b="1">
              <a:solidFill>
                <a:srgbClr val="FFFFFF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b="1">
                <a:solidFill>
                  <a:srgbClr val="FFFFFF"/>
                </a:solidFill>
              </a:rPr>
              <a:t>- </a:t>
            </a:r>
            <a:r>
              <a:rPr lang="ru-RU" altLang="ru-RU" b="1" i="1">
                <a:solidFill>
                  <a:srgbClr val="FFFFFF"/>
                </a:solidFill>
              </a:rPr>
              <a:t>на курсах специализации</a:t>
            </a:r>
            <a:r>
              <a:rPr lang="ru-RU" altLang="ru-RU" b="1">
                <a:solidFill>
                  <a:srgbClr val="FFFFFF"/>
                </a:solidFill>
              </a:rPr>
              <a:t>, в т.ч. по индивидуально выбранному студен-там направлению                        </a:t>
            </a:r>
          </a:p>
          <a:p>
            <a:pPr eaLnBrk="1" hangingPunct="1"/>
            <a:endParaRPr lang="ru-RU" altLang="ru-RU" b="1">
              <a:solidFill>
                <a:srgbClr val="FFFFFF"/>
              </a:solidFill>
            </a:endParaRPr>
          </a:p>
          <a:p>
            <a:pPr eaLnBrk="1" hangingPunct="1"/>
            <a:endParaRPr lang="ru-RU" altLang="ru-RU">
              <a:solidFill>
                <a:srgbClr val="FFFFFF"/>
              </a:solidFill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285875"/>
            <a:ext cx="3929063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500438"/>
            <a:ext cx="3929063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214313"/>
            <a:ext cx="9144000" cy="5881687"/>
          </a:xfrm>
        </p:spPr>
        <p:txBody>
          <a:bodyPr/>
          <a:lstStyle/>
          <a:p>
            <a:pPr marL="0" algn="just" eaLnBrk="1" hangingPunct="1">
              <a:spcBef>
                <a:spcPts val="0"/>
              </a:spcBef>
              <a:buFontTx/>
              <a:buNone/>
              <a:defRPr/>
            </a:pPr>
            <a:r>
              <a:rPr lang="ru-RU" sz="2000" dirty="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000" dirty="0" smtClean="0"/>
          </a:p>
          <a:p>
            <a:pPr algn="just" eaLnBrk="1" hangingPunct="1">
              <a:lnSpc>
                <a:spcPct val="80000"/>
              </a:lnSpc>
              <a:defRPr/>
            </a:pPr>
            <a:endParaRPr lang="ru-RU" sz="2000" b="1" dirty="0" smtClean="0"/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ru-RU" sz="2000" b="1" dirty="0" smtClean="0"/>
          </a:p>
        </p:txBody>
      </p:sp>
      <p:pic>
        <p:nvPicPr>
          <p:cNvPr id="10243" name="Picture 4" descr="IMGP06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8313" y="-7000875"/>
            <a:ext cx="52324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4081463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E:\Мои документы\фото кафедра\Фотографии\IMGP06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313"/>
            <a:ext cx="4111625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Содержимое 5" descr="F:\x_c29bfd4e.jp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357563"/>
            <a:ext cx="4043363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8"/>
          <p:cNvSpPr txBox="1">
            <a:spLocks noChangeArrowheads="1"/>
          </p:cNvSpPr>
          <p:nvPr/>
        </p:nvSpPr>
        <p:spPr bwMode="auto">
          <a:xfrm>
            <a:off x="4643438" y="3571875"/>
            <a:ext cx="4000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занятия студентов  – творческое самовыражение</a:t>
            </a:r>
            <a:endParaRPr lang="ru-RU" altLang="ru-RU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0" y="214313"/>
            <a:ext cx="8964613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2000" b="1" i="1" smtClean="0"/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2000" b="1" i="1" smtClean="0"/>
              <a:t>                                                   Студенческий научный кружок                            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2000" b="1" i="1" smtClean="0"/>
              <a:t>                                                   </a:t>
            </a:r>
            <a:r>
              <a:rPr lang="ru-RU" altLang="ru-RU" sz="2000" b="1" smtClean="0"/>
              <a:t>является прекрасным местом       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/>
              <a:t>                                                   самовыражения студентов, их научных   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/>
              <a:t>                                                   мыслей и устремлений, способом 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/>
              <a:t>                                                   удовлетворения личностных амбиций,  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/>
              <a:t>                                                   средством формирования научного  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/>
              <a:t>                                                   мышления и мировоззрения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 b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/>
              <a:t>С 2003 по 2010 год более 40 студентов приняли участие в Итоговых научных конференциях СНО ОрГМУ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 b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/>
              <a:t>Ежегодно студенты принимают участие в Межвузовской студенческой научно-практической конференции в Оренбурге и в Международной Пироговской студенческой научной конференции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 b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/>
              <a:t>Работы ряда студентов отмечены дипломами первой и второй степеней на ежегодной областной олимпиаде научных и студенческих работ в сфере борьбы с наркоманией и пропаганды здорового образа жизни</a:t>
            </a:r>
          </a:p>
        </p:txBody>
      </p:sp>
      <p:pic>
        <p:nvPicPr>
          <p:cNvPr id="11267" name="Picture 4" descr="P1010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3563938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</TotalTime>
  <Words>402</Words>
  <Application>Microsoft Office PowerPoint</Application>
  <PresentationFormat>Экран (4:3)</PresentationFormat>
  <Paragraphs>78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Constantia</vt:lpstr>
      <vt:lpstr>Wingdings 2</vt:lpstr>
      <vt:lpstr>Times New Roman</vt:lpstr>
      <vt:lpstr>Поток</vt:lpstr>
      <vt:lpstr>Факультет  клинической психологии Оренбургского государственного            медицинского университета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Свои знания мы черпаем в научной библиотеке  университета</vt:lpstr>
      <vt:lpstr>В тишине читального зала можно готовиться к занятиям</vt:lpstr>
      <vt:lpstr>Общежития ОрГМУ</vt:lpstr>
      <vt:lpstr>Спортивные секции СОЦ «Гиппократ»</vt:lpstr>
      <vt:lpstr>В здоровом теле, здоровый дух…  На занятиях по физической культуре</vt:lpstr>
      <vt:lpstr>В тренажерном зале</vt:lpstr>
      <vt:lpstr>Театр СТЭМ «Горицвет»</vt:lpstr>
      <vt:lpstr>Презентация PowerPoint</vt:lpstr>
      <vt:lpstr>Спасибо за внимание!</vt:lpstr>
    </vt:vector>
  </TitlesOfParts>
  <Company>SamForum.ws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Сгибнев Борис Владимирович</cp:lastModifiedBy>
  <cp:revision>86</cp:revision>
  <dcterms:created xsi:type="dcterms:W3CDTF">2002-01-11T03:17:52Z</dcterms:created>
  <dcterms:modified xsi:type="dcterms:W3CDTF">2015-11-06T11:27:14Z</dcterms:modified>
</cp:coreProperties>
</file>